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Roboto Slab" panose="020B0604020202020204" charset="0"/>
      <p:regular r:id="rId16"/>
      <p:bold r:id="rId17"/>
    </p:embeddedFont>
    <p:embeddedFont>
      <p:font typeface="Source Sans Pro" panose="020B0503030403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771abd1e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771abd1e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771abd1e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771abd1e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771abd1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771abd1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771abd1e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771abd1e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771abd1e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771abd1e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771abd1e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771abd1e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771abd1e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771abd1e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771abd1e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771abd1e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bpng.org/pub/png/spec/1.2/PNG-Contents.html" TargetMode="External"/><Relationship Id="rId7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okagan.name/blog/2019-10-14-png/" TargetMode="External"/><Relationship Id="rId5" Type="http://schemas.openxmlformats.org/officeDocument/2006/relationships/hyperlink" Target="https://www.invata-online.ro/infosec/data-security/steganografie" TargetMode="External"/><Relationship Id="rId4" Type="http://schemas.openxmlformats.org/officeDocument/2006/relationships/hyperlink" Target="https://medium.com/@.Qubit/what-is-steganography-92c9a611456b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hyperlink" Target="http://www.youtube.com/watch?v=QxJHJPCh65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SteganoGo</a:t>
            </a:r>
            <a:endParaRPr/>
          </a:p>
        </p:txBody>
      </p:sp>
      <p:sp>
        <p:nvSpPr>
          <p:cNvPr id="71" name="Google Shape;71;p12"/>
          <p:cNvSpPr txBox="1"/>
          <p:nvPr/>
        </p:nvSpPr>
        <p:spPr>
          <a:xfrm>
            <a:off x="611950" y="3248750"/>
            <a:ext cx="492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Mihai Țimbota-Belin</a:t>
            </a:r>
            <a:endParaRPr sz="16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 ce Go?</a:t>
            </a:r>
            <a:endParaRPr sz="3000"/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275" y="756495"/>
            <a:ext cx="2799210" cy="382798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510300" y="1053075"/>
            <a:ext cx="4015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-"/>
            </a:pPr>
            <a:r>
              <a:rPr lang="en" sz="2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Eficient</a:t>
            </a:r>
            <a:endParaRPr sz="2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-"/>
            </a:pPr>
            <a:r>
              <a:rPr lang="en" sz="2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Usor de invatat</a:t>
            </a:r>
            <a:endParaRPr sz="2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-"/>
            </a:pPr>
            <a:r>
              <a:rPr lang="en" sz="2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Scalabil</a:t>
            </a:r>
            <a:endParaRPr sz="2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-"/>
            </a:pPr>
            <a:r>
              <a:rPr lang="en" sz="2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Modul de tratare al erorilor</a:t>
            </a:r>
            <a:endParaRPr sz="2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>
            <a:off x="4035225" y="1471600"/>
            <a:ext cx="599700" cy="297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86150" y="26747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Tehnica Least Significant Bit</a:t>
            </a:r>
            <a:endParaRPr sz="3000" b="1"/>
          </a:p>
        </p:txBody>
      </p:sp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0" y="2199775"/>
            <a:ext cx="1475725" cy="14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24150" y="2199775"/>
            <a:ext cx="73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00</a:t>
            </a:r>
            <a:endParaRPr sz="1600" b="1" baseline="-25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754650" y="2199775"/>
            <a:ext cx="73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sz="1600" b="1" baseline="-25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24150" y="2941675"/>
            <a:ext cx="73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endParaRPr sz="1600" b="1" baseline="-25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754650" y="2941675"/>
            <a:ext cx="73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  <a:endParaRPr sz="1600" b="1" baseline="-25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1878050" y="3116654"/>
            <a:ext cx="17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 : </a:t>
            </a:r>
            <a:endParaRPr sz="16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2350825" y="3746575"/>
            <a:ext cx="1575600" cy="64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</a:t>
            </a:r>
            <a:r>
              <a:rPr lang="en" b="1"/>
              <a:t> </a:t>
            </a:r>
            <a:r>
              <a:rPr lang="en"/>
              <a:t>= 0111 101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</a:rPr>
              <a:t>G</a:t>
            </a:r>
            <a:r>
              <a:rPr lang="en"/>
              <a:t> = 0000 111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</a:rPr>
              <a:t>B</a:t>
            </a:r>
            <a:r>
              <a:rPr lang="en"/>
              <a:t> = 0110 001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1878050" y="3867636"/>
            <a:ext cx="17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 : </a:t>
            </a:r>
            <a:endParaRPr sz="16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2350775" y="2995600"/>
            <a:ext cx="1575600" cy="64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</a:t>
            </a:r>
            <a:r>
              <a:rPr lang="en" b="1"/>
              <a:t> </a:t>
            </a:r>
            <a:r>
              <a:rPr lang="en"/>
              <a:t>= 0101 000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</a:rPr>
              <a:t>G</a:t>
            </a:r>
            <a:r>
              <a:rPr lang="en"/>
              <a:t> = 1100 101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</a:rPr>
              <a:t>B</a:t>
            </a:r>
            <a:r>
              <a:rPr lang="en"/>
              <a:t> = 0011 111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1878050" y="1592654"/>
            <a:ext cx="177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latin typeface="Source Sans Pro"/>
                <a:ea typeface="Source Sans Pro"/>
                <a:cs typeface="Source Sans Pro"/>
                <a:sym typeface="Source Sans Pro"/>
              </a:rPr>
              <a:t>00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 :</a:t>
            </a: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2350825" y="2222575"/>
            <a:ext cx="1575600" cy="64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</a:t>
            </a:r>
            <a:r>
              <a:rPr lang="en" b="1"/>
              <a:t> </a:t>
            </a:r>
            <a:r>
              <a:rPr lang="en"/>
              <a:t>= 0001 101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</a:rPr>
              <a:t>G</a:t>
            </a:r>
            <a:r>
              <a:rPr lang="en"/>
              <a:t> = 0010 000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</a:rPr>
              <a:t>B</a:t>
            </a:r>
            <a:r>
              <a:rPr lang="en"/>
              <a:t> = 0110 011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1878050" y="2343636"/>
            <a:ext cx="17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 : </a:t>
            </a:r>
            <a:endParaRPr sz="16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2350775" y="1471600"/>
            <a:ext cx="1575600" cy="64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</a:t>
            </a:r>
            <a:r>
              <a:rPr lang="en" b="1"/>
              <a:t> </a:t>
            </a:r>
            <a:r>
              <a:rPr lang="en"/>
              <a:t>= 1001 111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</a:rPr>
              <a:t>G</a:t>
            </a:r>
            <a:r>
              <a:rPr lang="en"/>
              <a:t> = 0001 101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</a:rPr>
              <a:t>B</a:t>
            </a:r>
            <a:r>
              <a:rPr lang="en"/>
              <a:t> = 0001 101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4201925" y="1359925"/>
            <a:ext cx="213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4207945" y="2128075"/>
            <a:ext cx="213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4227295" y="2919400"/>
            <a:ext cx="213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4226315" y="3591325"/>
            <a:ext cx="327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3849900" y="1124250"/>
            <a:ext cx="9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Payload</a:t>
            </a:r>
            <a:endParaRPr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5078450" y="3116654"/>
            <a:ext cx="17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 : </a:t>
            </a:r>
            <a:endParaRPr sz="16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5551225" y="3746575"/>
            <a:ext cx="1575600" cy="64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</a:t>
            </a:r>
            <a:r>
              <a:rPr lang="en" b="1"/>
              <a:t> </a:t>
            </a:r>
            <a:r>
              <a:rPr lang="en"/>
              <a:t>= 0111 101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</a:rPr>
              <a:t>G</a:t>
            </a:r>
            <a:r>
              <a:rPr lang="en"/>
              <a:t> = 0000 111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</a:rPr>
              <a:t>B</a:t>
            </a:r>
            <a:r>
              <a:rPr lang="en"/>
              <a:t> = 0110 001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5078450" y="3867636"/>
            <a:ext cx="17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 : </a:t>
            </a:r>
            <a:endParaRPr sz="16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5551175" y="2995600"/>
            <a:ext cx="1575600" cy="64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</a:t>
            </a:r>
            <a:r>
              <a:rPr lang="en" b="1"/>
              <a:t> </a:t>
            </a:r>
            <a:r>
              <a:rPr lang="en"/>
              <a:t>= 0101 000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</a:rPr>
              <a:t>G</a:t>
            </a:r>
            <a:r>
              <a:rPr lang="en"/>
              <a:t> = 1100 101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</a:rPr>
              <a:t>B</a:t>
            </a:r>
            <a:r>
              <a:rPr lang="en"/>
              <a:t> = 0011 111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5078450" y="1592654"/>
            <a:ext cx="177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latin typeface="Source Sans Pro"/>
                <a:ea typeface="Source Sans Pro"/>
                <a:cs typeface="Source Sans Pro"/>
                <a:sym typeface="Source Sans Pro"/>
              </a:rPr>
              <a:t>00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 :</a:t>
            </a: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5551225" y="2222575"/>
            <a:ext cx="1575600" cy="64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</a:t>
            </a:r>
            <a:r>
              <a:rPr lang="en" b="1"/>
              <a:t> </a:t>
            </a:r>
            <a:r>
              <a:rPr lang="en"/>
              <a:t>= 0001 101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</a:rPr>
              <a:t>G</a:t>
            </a:r>
            <a:r>
              <a:rPr lang="en"/>
              <a:t> = 0010 000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</a:rPr>
              <a:t>B</a:t>
            </a:r>
            <a:r>
              <a:rPr lang="en"/>
              <a:t> = 0110 011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5078450" y="2343636"/>
            <a:ext cx="177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r>
              <a:rPr lang="en" sz="1600" b="1">
                <a:latin typeface="Source Sans Pro"/>
                <a:ea typeface="Source Sans Pro"/>
                <a:cs typeface="Source Sans Pro"/>
                <a:sym typeface="Source Sans Pro"/>
              </a:rPr>
              <a:t> : </a:t>
            </a:r>
            <a:endParaRPr sz="16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5551175" y="1471600"/>
            <a:ext cx="1575600" cy="64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R</a:t>
            </a:r>
            <a:r>
              <a:rPr lang="en" b="1"/>
              <a:t> </a:t>
            </a:r>
            <a:r>
              <a:rPr lang="en"/>
              <a:t>= 1001 111</a:t>
            </a:r>
            <a:r>
              <a:rPr lang="en">
                <a:solidFill>
                  <a:srgbClr val="FF0000"/>
                </a:solidFill>
              </a:rPr>
              <a:t>0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</a:rPr>
              <a:t>G</a:t>
            </a:r>
            <a:r>
              <a:rPr lang="en"/>
              <a:t> = 0001 101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</a:rPr>
              <a:t>B</a:t>
            </a:r>
            <a:r>
              <a:rPr lang="en"/>
              <a:t> = 0001 101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1528775" y="2623625"/>
            <a:ext cx="394800" cy="64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4665650" y="2616488"/>
            <a:ext cx="394800" cy="64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500" y="2201538"/>
            <a:ext cx="1472184" cy="147218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7129625" y="2616475"/>
            <a:ext cx="394800" cy="64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7617600" y="2222575"/>
            <a:ext cx="73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00</a:t>
            </a:r>
            <a:endParaRPr sz="1600" b="1" baseline="-25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8357850" y="2222575"/>
            <a:ext cx="73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sz="1600" b="1" baseline="-25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7617500" y="2995600"/>
            <a:ext cx="73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endParaRPr sz="1600" b="1" baseline="-25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8357850" y="2995600"/>
            <a:ext cx="73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" sz="1600" b="1" baseline="-25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</a:t>
            </a:r>
            <a:endParaRPr sz="1600" b="1" baseline="-25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172363" y="1755775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Cover-file</a:t>
            </a:r>
            <a:endParaRPr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7763938" y="1782738"/>
            <a:ext cx="11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Stego-file</a:t>
            </a:r>
            <a:endParaRPr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Bibliografie</a:t>
            </a: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8258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u="sng">
                <a:solidFill>
                  <a:schemeClr val="hlink"/>
                </a:solidFill>
                <a:hlinkClick r:id="rId3"/>
              </a:rPr>
              <a:t>www.libpng.org/pub/png/spec/1.2/PNG-Contents.html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https://medium.com/@.Qubit/what-is-steganography-92c9a611456b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https://www.invata-online.ro/infosec/data-security/steganografie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https://pyokagan.name/blog/2019-10-14-png/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Presentation template by </a:t>
            </a:r>
            <a:r>
              <a:rPr lang="en" u="sng">
                <a:hlinkClick r:id="rId7"/>
              </a:rPr>
              <a:t>SlidesCarnival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218" name="Google Shape;218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Continut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Steganografie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Steganografia in IT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De ce Go?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Tehnica LSB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ctrTitle" idx="4294967295"/>
          </p:nvPr>
        </p:nvSpPr>
        <p:spPr>
          <a:xfrm>
            <a:off x="271463" y="1252125"/>
            <a:ext cx="533171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Steganografie</a:t>
            </a:r>
            <a:endParaRPr sz="6000" b="1"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4294967295"/>
          </p:nvPr>
        </p:nvSpPr>
        <p:spPr>
          <a:xfrm>
            <a:off x="502900" y="2364061"/>
            <a:ext cx="47796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Steganos</a:t>
            </a:r>
            <a:r>
              <a:rPr lang="en"/>
              <a:t> (ascuns, acoperit) + </a:t>
            </a:r>
            <a:r>
              <a:rPr lang="en">
                <a:solidFill>
                  <a:schemeClr val="accent1"/>
                </a:solidFill>
              </a:rPr>
              <a:t>graph</a:t>
            </a:r>
            <a:r>
              <a:rPr lang="en"/>
              <a:t> (a scrie)</a:t>
            </a:r>
            <a:endParaRPr/>
          </a:p>
        </p:txBody>
      </p:sp>
      <p:cxnSp>
        <p:nvCxnSpPr>
          <p:cNvPr id="86" name="Google Shape;86;p14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4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4"/>
          <p:cNvCxnSpPr>
            <a:endCxn id="83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14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4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91" name="Google Shape;91;p1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652" y="881752"/>
            <a:ext cx="2548021" cy="1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Origini</a:t>
            </a:r>
            <a:endParaRPr sz="260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088" y="1010725"/>
            <a:ext cx="6631824" cy="33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Steganografia in IT</a:t>
            </a:r>
            <a:endParaRPr sz="3000" b="1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5" y="1543050"/>
            <a:ext cx="2279075" cy="22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462" y="1543050"/>
            <a:ext cx="2279075" cy="227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175" y="1543050"/>
            <a:ext cx="2279075" cy="22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2299325" y="2194638"/>
            <a:ext cx="975900" cy="9759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711525" y="2194638"/>
            <a:ext cx="975900" cy="9759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162575" y="1142850"/>
            <a:ext cx="21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Cover-File</a:t>
            </a:r>
            <a:endParaRPr sz="18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394963" y="1142850"/>
            <a:ext cx="21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Embedded-File</a:t>
            </a:r>
            <a:endParaRPr sz="18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6485200" y="1142850"/>
            <a:ext cx="21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Stego-File</a:t>
            </a:r>
            <a:endParaRPr sz="18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786150" y="-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Exemple</a:t>
            </a:r>
            <a:endParaRPr sz="2800"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125"/>
            <a:ext cx="2690062" cy="358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799" y="1163125"/>
            <a:ext cx="2690051" cy="358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9200" y="1163113"/>
            <a:ext cx="2690100" cy="35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52400" y="702600"/>
            <a:ext cx="26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Imaginea 1</a:t>
            </a: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3175775" y="702600"/>
            <a:ext cx="26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Imaginea 2</a:t>
            </a: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6199150" y="762925"/>
            <a:ext cx="26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Imaginea 3</a:t>
            </a: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Imaginea 1</a:t>
            </a:r>
            <a:endParaRPr sz="300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25" y="1122445"/>
            <a:ext cx="2870988" cy="3827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4887250" y="2340900"/>
            <a:ext cx="35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Imaginea originala</a:t>
            </a:r>
            <a:endParaRPr sz="18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Imaginea 2</a:t>
            </a:r>
            <a:endParaRPr sz="3000"/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50" y="1112370"/>
            <a:ext cx="2870988" cy="382798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/>
          <p:nvPr/>
        </p:nvSpPr>
        <p:spPr>
          <a:xfrm>
            <a:off x="3962100" y="2746763"/>
            <a:ext cx="1219800" cy="55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9" descr="Django unchained : drinking leo meme&#10;Great Gatsby : drinking leo meme&#10;Once upon a time in Hollywood : drinking leo meme&#10;&#10;Fat version :&#10;https://youtu.be/efE52ZTMXAA&#10;&#10;other thing :&#10;https://youtu.be/d_7PSLU_aGU" title="LEONARDO DICAPRIO LAUGHING MEME SCENE DJANGO UNCHAIN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900" y="1675545"/>
            <a:ext cx="3602176" cy="270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Imaginea 3</a:t>
            </a:r>
            <a:endParaRPr sz="3000"/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3962100" y="2777188"/>
            <a:ext cx="1219800" cy="55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50" y="1142795"/>
            <a:ext cx="2870988" cy="3827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5486850" y="2411338"/>
            <a:ext cx="2785200" cy="12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War and Peace, Lev Tolstoi</a:t>
            </a: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 ~ 528.000 cuvinte)</a:t>
            </a: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Format epub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On-screen Show (16:9)</PresentationFormat>
  <Paragraphs>109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Roboto Slab</vt:lpstr>
      <vt:lpstr>Arial</vt:lpstr>
      <vt:lpstr>Source Sans Pro</vt:lpstr>
      <vt:lpstr>Cordelia template</vt:lpstr>
      <vt:lpstr>SteganoGo</vt:lpstr>
      <vt:lpstr>Continut</vt:lpstr>
      <vt:lpstr>Steganografie</vt:lpstr>
      <vt:lpstr>Origini</vt:lpstr>
      <vt:lpstr>Steganografia in IT</vt:lpstr>
      <vt:lpstr>Exemple</vt:lpstr>
      <vt:lpstr>Imaginea 1</vt:lpstr>
      <vt:lpstr>Imaginea 2</vt:lpstr>
      <vt:lpstr>Imaginea 3</vt:lpstr>
      <vt:lpstr>De ce Go?</vt:lpstr>
      <vt:lpstr>Tehnica Least Significant Bit</vt:lpstr>
      <vt:lpstr>Bibliografie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SteganoGo</dc:title>
  <cp:lastModifiedBy>Mihai Ţimbota-Belin</cp:lastModifiedBy>
  <cp:revision>1</cp:revision>
  <dcterms:modified xsi:type="dcterms:W3CDTF">2021-05-05T17:53:33Z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7538686</vt:lpwstr>
  </property>
  <property fmtid="{D5CDD505-2E9C-101B-9397-08002B2CF9AE}" name="NXPowerLiteSettings" pid="3">
    <vt:lpwstr>C7000400038000</vt:lpwstr>
  </property>
  <property fmtid="{D5CDD505-2E9C-101B-9397-08002B2CF9AE}" name="NXPowerLiteVersion" pid="4">
    <vt:lpwstr>S9.0.3</vt:lpwstr>
  </property>
</Properties>
</file>